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8" r:id="rId3"/>
    <p:sldId id="276" r:id="rId4"/>
    <p:sldId id="292" r:id="rId5"/>
    <p:sldId id="290" r:id="rId6"/>
    <p:sldId id="294" r:id="rId7"/>
    <p:sldId id="271" r:id="rId8"/>
    <p:sldId id="277" r:id="rId9"/>
    <p:sldId id="289" r:id="rId10"/>
    <p:sldId id="295" r:id="rId11"/>
    <p:sldId id="296" r:id="rId12"/>
    <p:sldId id="297" r:id="rId13"/>
    <p:sldId id="299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379"/>
    <p:restoredTop sz="96327"/>
  </p:normalViewPr>
  <p:slideViewPr>
    <p:cSldViewPr snapToGrid="0" snapToObjects="1">
      <p:cViewPr varScale="1">
        <p:scale>
          <a:sx n="152" d="100"/>
          <a:sy n="152" d="100"/>
        </p:scale>
        <p:origin x="144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20:26:22.44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0 24575,'0'0'0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20:26:22.44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0 24575,'0'0'0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478B3B-75E5-6B4E-A75B-3C81928709F5}" type="datetimeFigureOut">
              <a:rPr lang="en-US" smtClean="0"/>
              <a:t>11/23/20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07152B-13E6-104E-BC07-2C515DE01A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7724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0B226-AC80-BA47-8CB6-1BE649866B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7505A1-D496-EC48-AB0E-79BDD65C0F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871A4F-6F1D-6D4A-BD48-347B23AED5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FB3366-914F-0B49-95F4-22F2CE8E29FE}" type="datetime1">
              <a:rPr lang="en-US" smtClean="0"/>
              <a:t>11/23/20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4356F8-62B4-ED43-AE83-A0F7D588D4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5A8B83-8F2D-1D4D-970E-C054696AC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6606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5B931-FB92-A14F-A2B2-4CEF577AC2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0EA670-300A-A345-AAC9-240443C8E4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B25C87-3B27-B740-891C-CBED85EEC1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4FA6AF-5FFE-0445-AA75-C71A2E051E93}" type="datetime1">
              <a:rPr lang="en-US" smtClean="0"/>
              <a:t>11/23/20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C18347-BF91-0B42-91F0-CCBB6D6A5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8FDCB8-3E5C-9041-A7AE-513CBF91D5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4586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E9BF775-0874-F746-87F0-2C19C6A1039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65E6CD9-45C9-E346-9D49-96E31F3D72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C1B15F-9F8F-4047-BF7F-DEFA46EEAD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D86A8-565A-A046-8FB2-22CC5315A587}" type="datetime1">
              <a:rPr lang="en-US" smtClean="0"/>
              <a:t>11/23/20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C246C8-D334-974B-A82D-F69AAE0CE2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7D9FDF-935C-6743-891D-C4160C9C9A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0607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A629D1-675A-FB4C-BF60-4E32D6BE6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6FC197-CC3E-9441-9CB0-87D65A122D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D68DAA-98D0-7845-92AD-24C131490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2190E-A300-5447-976F-1365F184AEE9}" type="datetime1">
              <a:rPr lang="en-US" smtClean="0"/>
              <a:t>11/23/20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6243B5-3920-3C41-9F9F-ACBAADC2BE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0B2E7F-D493-4542-86A9-F90A3DF72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1595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D9127-4D93-7B43-8E06-CC415AB98B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6A24DD-B6FD-CC41-BAA0-3765447383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C7CA73-795E-E449-9FA8-7824CC0CDE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606AE1-9286-2C45-A326-D998863F742B}" type="datetime1">
              <a:rPr lang="en-US" smtClean="0"/>
              <a:t>11/23/20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AE2E69-2294-314F-AAF1-D0A36A8462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03D783-96A4-014B-AE4F-42AC6E94B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249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FBA509-4575-9843-8974-E8FF85C8C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2B6AED-4F50-0245-8F80-622F525832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7B1BA4-3126-D74B-B02C-59D5D2E134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C09C34-6585-7C4B-86EB-F459D69D22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37A9F7-5A73-2045-BAE6-84AB01B4040A}" type="datetime1">
              <a:rPr lang="en-US" smtClean="0"/>
              <a:t>11/23/20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5B0DA8-803F-FB48-BC47-9547935FE1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E35422-E9C3-6B43-8DF1-4E9167B9C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0454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66EB69-83D0-FA48-BFFF-EEF324C86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0CB860-FFEB-8F49-B897-5C96457562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44B7FC-3E44-0148-B85A-77661153A6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A6580B7-C077-224F-BA40-F3760ADCDD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D088DB1-C06F-A246-92CE-1948852FE0D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66B5D9F-A35F-C346-BB08-4654F69BDD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FFB5B-B9CE-6349-86CB-28B9C294403A}" type="datetime1">
              <a:rPr lang="en-US" smtClean="0"/>
              <a:t>11/23/20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A22E0C2-3565-1645-893E-C5BACC381C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D7B7625-4029-3B40-BC5A-6FBDE11C2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6150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132BE-97E6-0A4F-98EE-5D9C048A3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8D8C2EB-3715-044E-9F74-54BD89AD82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6A8C2-DABC-DD49-A176-B6C7AD2E805B}" type="datetime1">
              <a:rPr lang="en-US" smtClean="0"/>
              <a:t>11/23/20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703527-25BF-D345-8D5D-7B00A2F73A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039A20-365A-7F4B-B217-401ACCC67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4086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D7D1777-1319-AC4E-9E13-C5EF238274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AA63C3-3899-CC4B-95F1-6EBC55BA34A7}" type="datetime1">
              <a:rPr lang="en-US" smtClean="0"/>
              <a:t>11/23/20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92DF860-8E40-8E4A-ADA1-0DF53A477E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87482E-3988-4D43-8FC3-3B4F6DF89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1057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CE645-FD8C-704E-A5A9-41FCB0C33B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7BB83D-F8A1-1D40-A498-E59A6E3C7A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76E19E-69A9-2744-B1D0-66675B182D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8F031D-5617-D04B-B06F-E3688F0028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2A28E-D32D-F340-A01D-42BDE08FB9EA}" type="datetime1">
              <a:rPr lang="en-US" smtClean="0"/>
              <a:t>11/23/20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759D5B-1682-B549-8E11-2B54A7A5AF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3A6CA9-B733-CB49-9EB1-8FBF68A7F9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2805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5C33B-D48D-304E-AFF6-B591D6C8D1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A1AF70C-CE85-B44D-870C-99BFD863F84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98705F-E4B3-CF4E-B88B-9293885F0C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E8DA1E-4320-324D-99A2-EF5079590E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EECB0-07B6-8145-A09B-3370BD4D2EC6}" type="datetime1">
              <a:rPr lang="en-US" smtClean="0"/>
              <a:t>11/23/20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F7C44A-FD2B-4540-9849-EE95D1298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B4E1C8-D895-6543-A52C-1F4797B114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711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9FDE031-A004-5946-BE57-CEE6106BC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D43435-74C7-E643-AEA5-0CF0C9325F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70DD25-09F9-4B44-B4B5-E5377A71ED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EFCF93-A4AF-3C42-BCAC-8E0DFB752775}" type="datetime1">
              <a:rPr lang="en-US" smtClean="0"/>
              <a:t>11/23/20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C7A9CB-5B86-BF43-9E47-6D4FA3C3F7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Modern Robotics, Lynch and Park, Cambridge University Press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FC3E61-D3B2-7B4C-BAB5-6D34F34F91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i="1" dirty="0"/>
              <a:t>Modern Robotics</a:t>
            </a:r>
            <a:r>
              <a:rPr lang="en-US" dirty="0"/>
              <a:t>, Lynch and Park, Cambridge University Press</a:t>
            </a:r>
          </a:p>
        </p:txBody>
      </p:sp>
    </p:spTree>
    <p:extLst>
      <p:ext uri="{BB962C8B-B14F-4D97-AF65-F5344CB8AC3E}">
        <p14:creationId xmlns:p14="http://schemas.microsoft.com/office/powerpoint/2010/main" val="40932512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7" Type="http://schemas.openxmlformats.org/officeDocument/2006/relationships/image" Target="../media/image28.png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8.tiff"/><Relationship Id="rId4" Type="http://schemas.openxmlformats.org/officeDocument/2006/relationships/image" Target="../media/image16.tif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tiff"/><Relationship Id="rId7" Type="http://schemas.openxmlformats.org/officeDocument/2006/relationships/image" Target="../media/image2.tiff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tiff"/><Relationship Id="rId5" Type="http://schemas.openxmlformats.org/officeDocument/2006/relationships/image" Target="../media/image5.png"/><Relationship Id="rId9" Type="http://schemas.openxmlformats.org/officeDocument/2006/relationships/image" Target="../media/image4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tiff"/><Relationship Id="rId4" Type="http://schemas.openxmlformats.org/officeDocument/2006/relationships/image" Target="../media/image6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tiff"/><Relationship Id="rId5" Type="http://schemas.openxmlformats.org/officeDocument/2006/relationships/image" Target="../media/image9.tiff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07BB643-F8CB-2D40-B4D0-EE26B78F96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13AD18B-E502-974A-B82C-B758AD053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1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5B2067-8363-0B40-908C-2053B9C806B2}"/>
              </a:ext>
            </a:extLst>
          </p:cNvPr>
          <p:cNvSpPr txBox="1"/>
          <p:nvPr/>
        </p:nvSpPr>
        <p:spPr>
          <a:xfrm>
            <a:off x="567559" y="536027"/>
            <a:ext cx="9764110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2	Configuration Space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3 	Rigid-Body Motions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			3.2 Rotations and Angular Velocities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			3.3 Rigid-Body Motions and Twists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			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4	Forward Kinematics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5	Velocity Kinematics and Statics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6	Inverse Kinematics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7	Kinematics of Closed Chains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8	Dynamics of Open Chains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9 	Trajectory Generation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10	Motion Planning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11	Robot Control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12 	Grasping and Manipulation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13	Wheeled Mobile Robots</a:t>
            </a:r>
          </a:p>
        </p:txBody>
      </p:sp>
    </p:spTree>
    <p:extLst>
      <p:ext uri="{BB962C8B-B14F-4D97-AF65-F5344CB8AC3E}">
        <p14:creationId xmlns:p14="http://schemas.microsoft.com/office/powerpoint/2010/main" val="37583456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959AB7-6B79-F046-849C-659BA6263097}"/>
              </a:ext>
            </a:extLst>
          </p:cNvPr>
          <p:cNvSpPr txBox="1"/>
          <p:nvPr/>
        </p:nvSpPr>
        <p:spPr>
          <a:xfrm>
            <a:off x="567558" y="536027"/>
            <a:ext cx="11240129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Screws and twists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•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•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•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3B051D4-6A89-4145-8569-66441704A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FD2375F-95D8-B64C-9175-9AC99A981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10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71C439-3727-2E47-BCCE-927E6EE5491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2377" y="3642512"/>
            <a:ext cx="4987537" cy="14933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FA1C54A-E537-AB4E-8C96-13007061EBA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2377" y="2048685"/>
            <a:ext cx="5094901" cy="118100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5C2DC64-4A3B-1D44-8F39-2C79A0ADED2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2377" y="5691363"/>
            <a:ext cx="1015076" cy="380654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BDA821D-09F4-704E-9214-29544C185EAF}"/>
              </a:ext>
            </a:extLst>
          </p:cNvPr>
          <p:cNvGrpSpPr/>
          <p:nvPr/>
        </p:nvGrpSpPr>
        <p:grpSpPr>
          <a:xfrm>
            <a:off x="6544523" y="980221"/>
            <a:ext cx="2104800" cy="4062278"/>
            <a:chOff x="4587331" y="2368446"/>
            <a:chExt cx="2104800" cy="4062278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7CD21E0B-03F1-6C41-B1F7-35933844354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87331" y="4491731"/>
              <a:ext cx="1162394" cy="1938993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4301295-607B-8A4A-893F-F50B3BF0CEFE}"/>
                </a:ext>
              </a:extLst>
            </p:cNvPr>
            <p:cNvSpPr txBox="1"/>
            <p:nvPr/>
          </p:nvSpPr>
          <p:spPr>
            <a:xfrm>
              <a:off x="5513678" y="3321987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q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8B7763E2-D3E9-5441-ABD5-9453565A896E}"/>
                    </a:ext>
                  </a:extLst>
                </p:cNvPr>
                <p:cNvSpPr/>
                <p:nvPr/>
              </p:nvSpPr>
              <p:spPr>
                <a:xfrm>
                  <a:off x="6238161" y="2372153"/>
                  <a:ext cx="453970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accPr>
                          <m:e>
                            <m:r>
                              <m:rPr>
                                <m:nor/>
                              </m:rPr>
                              <a:rPr lang="en-US" sz="240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s</m:t>
                            </m:r>
                          </m:e>
                        </m:acc>
                        <m:r>
                          <m:rPr>
                            <m:nor/>
                          </m:rPr>
                          <a:rPr lang="en-US" sz="240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 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8B7763E2-D3E9-5441-ABD5-9453565A896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38161" y="2372153"/>
                  <a:ext cx="453970" cy="461665"/>
                </a:xfrm>
                <a:prstGeom prst="rect">
                  <a:avLst/>
                </a:prstGeom>
                <a:blipFill>
                  <a:blip r:embed="rId6"/>
                  <a:stretch>
                    <a:fillRect r="-5405" b="-1842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E0C68B7C-58B5-0A46-94F2-49736350B8E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82955" y="2368446"/>
              <a:ext cx="612914" cy="197765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4CDEA1E-7ACB-1345-8B7A-D05AB8922E66}"/>
                </a:ext>
              </a:extLst>
            </p:cNvPr>
            <p:cNvGrpSpPr/>
            <p:nvPr/>
          </p:nvGrpSpPr>
          <p:grpSpPr>
            <a:xfrm flipV="1">
              <a:off x="5358697" y="4260899"/>
              <a:ext cx="712923" cy="170407"/>
              <a:chOff x="3479369" y="2952427"/>
              <a:chExt cx="712923" cy="211858"/>
            </a:xfrm>
            <a:noFill/>
            <a:scene3d>
              <a:camera prst="orthographicFront">
                <a:rot lat="0" lon="0" rev="20700000"/>
              </a:camera>
              <a:lightRig rig="threePt" dir="t"/>
            </a:scene3d>
          </p:grpSpPr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AF02BBB1-72B0-554D-B69D-A6CBFEE4AB26}"/>
                  </a:ext>
                </a:extLst>
              </p:cNvPr>
              <p:cNvSpPr/>
              <p:nvPr/>
            </p:nvSpPr>
            <p:spPr>
              <a:xfrm>
                <a:off x="3479369" y="2952427"/>
                <a:ext cx="712923" cy="209227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81A02120-E39A-4647-8101-6E8F1B5E6B1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88793" y="3159023"/>
                <a:ext cx="94074" cy="5262"/>
              </a:xfrm>
              <a:prstGeom prst="straightConnector1">
                <a:avLst/>
              </a:prstGeom>
              <a:grpFill/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B24761E9-5097-C24B-886D-CCB70BA9DA59}"/>
                    </a:ext>
                  </a:extLst>
                </p:cNvPr>
                <p:cNvSpPr/>
                <p:nvPr/>
              </p:nvSpPr>
              <p:spPr>
                <a:xfrm>
                  <a:off x="4900347" y="3969471"/>
                  <a:ext cx="435760" cy="47878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̇"/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𝜃</m:t>
                            </m:r>
                          </m:e>
                        </m:acc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B24761E9-5097-C24B-886D-CCB70BA9DA5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00347" y="3969471"/>
                  <a:ext cx="435760" cy="47878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D8C3F62A-F6DE-9A4D-8211-1C8908AEDA68}"/>
                </a:ext>
              </a:extLst>
            </p:cNvPr>
            <p:cNvSpPr/>
            <p:nvPr/>
          </p:nvSpPr>
          <p:spPr>
            <a:xfrm>
              <a:off x="5852232" y="3528952"/>
              <a:ext cx="124118" cy="124118"/>
            </a:xfrm>
            <a:prstGeom prst="ellipse">
              <a:avLst/>
            </a:prstGeom>
            <a:solidFill>
              <a:schemeClr val="tx1">
                <a:alpha val="94902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E1DECFC5-05C1-D747-B112-4E4E475071D2}"/>
              </a:ext>
            </a:extLst>
          </p:cNvPr>
          <p:cNvSpPr txBox="1"/>
          <p:nvPr/>
        </p:nvSpPr>
        <p:spPr>
          <a:xfrm>
            <a:off x="8420953" y="1817852"/>
            <a:ext cx="341792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What is the dimension</a:t>
            </a:r>
          </a:p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of the space of screws?</a:t>
            </a:r>
          </a:p>
        </p:txBody>
      </p:sp>
    </p:spTree>
    <p:extLst>
      <p:ext uri="{BB962C8B-B14F-4D97-AF65-F5344CB8AC3E}">
        <p14:creationId xmlns:p14="http://schemas.microsoft.com/office/powerpoint/2010/main" val="15084892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552D613-ADE4-0F4F-A9F2-586B254A95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43D3820-1370-0B41-B759-E659FDF2A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11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6E2E12-B524-6446-9568-13A2EB5960E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2219" y="774101"/>
            <a:ext cx="9459884" cy="342280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0B465C3-CAF5-F74D-B54D-3E844F06CBB9}"/>
              </a:ext>
            </a:extLst>
          </p:cNvPr>
          <p:cNvSpPr txBox="1"/>
          <p:nvPr/>
        </p:nvSpPr>
        <p:spPr>
          <a:xfrm>
            <a:off x="1446415" y="4372495"/>
            <a:ext cx="532549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For J4, what is the screw axis </a:t>
            </a:r>
            <a:r>
              <a:rPr lang="en-US" sz="2400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S</a:t>
            </a:r>
            <a:r>
              <a:rPr lang="en-US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?  </a:t>
            </a:r>
            <a:r>
              <a:rPr lang="en-US" sz="2400" dirty="0" err="1">
                <a:latin typeface="Apple Chancery" panose="03020702040506060504" pitchFamily="66" charset="-79"/>
                <a:cs typeface="Apple Chancery" panose="03020702040506060504" pitchFamily="66" charset="-79"/>
              </a:rPr>
              <a:t>S</a:t>
            </a:r>
            <a:r>
              <a:rPr lang="en-US" sz="24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  <a:p>
            <a:pPr algn="l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For J2?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388295-A699-434A-B505-4A412D464DDB}"/>
              </a:ext>
            </a:extLst>
          </p:cNvPr>
          <p:cNvSpPr txBox="1"/>
          <p:nvPr/>
        </p:nvSpPr>
        <p:spPr>
          <a:xfrm>
            <a:off x="3485708" y="367681"/>
            <a:ext cx="40719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Kinova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lightweight 4-dof arm</a:t>
            </a:r>
          </a:p>
        </p:txBody>
      </p:sp>
    </p:spTree>
    <p:extLst>
      <p:ext uri="{BB962C8B-B14F-4D97-AF65-F5344CB8AC3E}">
        <p14:creationId xmlns:p14="http://schemas.microsoft.com/office/powerpoint/2010/main" val="28093582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D3B9B07-629B-2943-A5EF-847FCBBBEE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D9D55E-5D36-044C-A5F2-82099B58F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12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85466D-9175-DC47-A6E9-9F579CD32A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1926" y="1231900"/>
            <a:ext cx="5003800" cy="21971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8FFB79E-770E-C345-9B86-50E0FA9C9365}"/>
              </a:ext>
            </a:extLst>
          </p:cNvPr>
          <p:cNvCxnSpPr/>
          <p:nvPr/>
        </p:nvCxnSpPr>
        <p:spPr>
          <a:xfrm>
            <a:off x="2576945" y="2518756"/>
            <a:ext cx="2876204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82C3B66-923D-8045-8FD6-A10BA5172C93}"/>
              </a:ext>
            </a:extLst>
          </p:cNvPr>
          <p:cNvSpPr txBox="1"/>
          <p:nvPr/>
        </p:nvSpPr>
        <p:spPr>
          <a:xfrm>
            <a:off x="3566161" y="2630979"/>
            <a:ext cx="1675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24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(3,3,0)</a:t>
            </a:r>
            <a:endParaRPr lang="en-US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46DCA8-F8FE-204E-9582-52E983872E13}"/>
              </a:ext>
            </a:extLst>
          </p:cNvPr>
          <p:cNvSpPr txBox="1"/>
          <p:nvPr/>
        </p:nvSpPr>
        <p:spPr>
          <a:xfrm>
            <a:off x="889462" y="3665913"/>
            <a:ext cx="14326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Write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bc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132687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3B051D4-6A89-4145-8569-66441704A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FD2375F-95D8-B64C-9175-9AC99A981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13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8CC11C0C-FB4D-E74B-8C7F-AAA89896C23D}"/>
                  </a:ext>
                </a:extLst>
              </p14:cNvPr>
              <p14:cNvContentPartPr/>
              <p14:nvPr/>
            </p14:nvContentPartPr>
            <p14:xfrm>
              <a:off x="1126328" y="4733876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8CC11C0C-FB4D-E74B-8C7F-AAA89896C23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22008" y="4729556"/>
                <a:ext cx="9000" cy="9000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3CB08B68-DA7F-8641-94B3-4B007D6F3201}"/>
              </a:ext>
            </a:extLst>
          </p:cNvPr>
          <p:cNvSpPr txBox="1"/>
          <p:nvPr/>
        </p:nvSpPr>
        <p:spPr>
          <a:xfrm>
            <a:off x="567559" y="536027"/>
            <a:ext cx="976411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 camera with frame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{c}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tracks the optical marker on a tool to get its frame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{t}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relative to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{c}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.  This transformation is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.  A space frame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{s}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is attached to the floor of the room, and the camera observes its configuration relative to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{c}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as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.  A robot arm has a mounting frame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{m}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which has been measured relative to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{s}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as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.  The arm’s encoders and the robot’s kinematics tell us the gripper’s frame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{e}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relative to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{m}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.  This is represented as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.  The gripper should be at the frame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{g}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relative to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{t}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to be able to close on the tool and pick it up.  This configuration is represented as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Write </a:t>
            </a:r>
            <a:r>
              <a:rPr lang="en-US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4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eg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, the configuration of the grasping frame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{g}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relative to the current end-effector frame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{e}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, in terms of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, and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endParaRPr lang="en-US" sz="2400" dirty="0">
              <a:solidFill>
                <a:schemeClr val="bg2">
                  <a:lumMod val="9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90643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959AB7-6B79-F046-849C-659BA6263097}"/>
              </a:ext>
            </a:extLst>
          </p:cNvPr>
          <p:cNvSpPr txBox="1"/>
          <p:nvPr/>
        </p:nvSpPr>
        <p:spPr>
          <a:xfrm>
            <a:off x="567558" y="536027"/>
            <a:ext cx="1124012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Important concepts, symbols, and equations</a:t>
            </a:r>
            <a:endParaRPr lang="en-US" sz="2400" u="sng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special Euclidean group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(3)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is a matrix Lie group also known as the group of rigid-body motions or </a:t>
            </a:r>
            <a:r>
              <a:rPr lang="en-US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homogeneous transformation matrices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ℝ</a:t>
            </a:r>
            <a:r>
              <a:rPr lang="en-US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The inverse of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∈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(3)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3B051D4-6A89-4145-8569-66441704A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FD2375F-95D8-B64C-9175-9AC99A981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2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8CC11C0C-FB4D-E74B-8C7F-AAA89896C23D}"/>
                  </a:ext>
                </a:extLst>
              </p14:cNvPr>
              <p14:cNvContentPartPr/>
              <p14:nvPr/>
            </p14:nvContentPartPr>
            <p14:xfrm>
              <a:off x="1126328" y="4733876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8CC11C0C-FB4D-E74B-8C7F-AAA89896C23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22008" y="4729556"/>
                <a:ext cx="9000" cy="900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D1E56FB9-C3F3-1E40-AE19-9F7BB24EFE74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38118" y="2161847"/>
            <a:ext cx="4879866" cy="13679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6F605EE-F851-2742-AB9E-2106FA1F126B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52704" y="2677832"/>
            <a:ext cx="2735925" cy="3359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F1C4678-527F-C744-88F4-00B83A8AC313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053" y="2645774"/>
            <a:ext cx="1009535" cy="39354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23A48A6-FC61-5648-A45D-83FB072BCDCB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8600" y="4541031"/>
            <a:ext cx="4787900" cy="797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9319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A959AB7-6B79-F046-849C-659BA6263097}"/>
                  </a:ext>
                </a:extLst>
              </p:cNvPr>
              <p:cNvSpPr txBox="1"/>
              <p:nvPr/>
            </p:nvSpPr>
            <p:spPr>
              <a:xfrm>
                <a:off x="567558" y="536027"/>
                <a:ext cx="11240129" cy="52629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u="sng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Important concepts, symbols, and equations</a:t>
                </a:r>
                <a:r>
                  <a:rPr lang="en-US" sz="2400" b="1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(cont.)</a:t>
                </a:r>
                <a:endParaRPr lang="en-US" sz="2400" u="sng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Three uses of HT matrices: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Represent a configuration.  </a:t>
                </a:r>
                <a:r>
                  <a:rPr lang="en-US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en-US" sz="2400" i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ab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represents frame 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{b}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relative to 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{a}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Change the reference frame of a vector or frame.  </a:t>
                </a:r>
              </a:p>
              <a:p>
                <a:pPr marL="914400" lvl="1" indent="-457200">
                  <a:buFont typeface="+mj-lt"/>
                  <a:buAutoNum type="arabicPeriod"/>
                </a:pPr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914400" lvl="1" indent="-457200">
                  <a:buFont typeface="+mj-lt"/>
                  <a:buAutoNum type="arabicPeriod"/>
                </a:pPr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914400" lvl="1" indent="-457200">
                  <a:buFont typeface="+mj-lt"/>
                  <a:buAutoNum type="arabicPeriod"/>
                </a:pPr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914400" lvl="1" indent="-457200">
                  <a:buFont typeface="+mj-lt"/>
                  <a:buAutoNum type="arabicPeriod"/>
                </a:pPr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914400" lvl="1" indent="-457200">
                  <a:buFont typeface="+mj-lt"/>
                  <a:buAutoNum type="arabicPeriod"/>
                </a:pPr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Displace a vector or frame.  </a:t>
                </a:r>
                <a:r>
                  <a:rPr lang="en-US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(</a:t>
                </a:r>
                <a:r>
                  <a:rPr lang="en-US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US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= Trans(</a:t>
                </a:r>
                <a:r>
                  <a:rPr lang="en-US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Rot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𝜔</m:t>
                        </m:r>
                      </m:e>
                    </m:acc>
                  </m:oMath>
                </a14:m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,𝜃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914400" lvl="1" indent="-457200">
                  <a:buFont typeface="+mj-lt"/>
                  <a:buAutoNum type="arabicPeriod"/>
                </a:pPr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914400" lvl="1" indent="-457200">
                  <a:buFont typeface="+mj-lt"/>
                  <a:buAutoNum type="arabicPeriod"/>
                </a:pPr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A959AB7-6B79-F046-849C-659BA62630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558" y="536027"/>
                <a:ext cx="11240129" cy="5262979"/>
              </a:xfrm>
              <a:prstGeom prst="rect">
                <a:avLst/>
              </a:prstGeom>
              <a:blipFill>
                <a:blip r:embed="rId2"/>
                <a:stretch>
                  <a:fillRect l="-903" t="-7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3B051D4-6A89-4145-8569-66441704A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FD2375F-95D8-B64C-9175-9AC99A981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3</a:t>
            </a:fld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22C6FCE-9049-194D-B2F7-54EE4A8CC810}"/>
              </a:ext>
            </a:extLst>
          </p:cNvPr>
          <p:cNvGrpSpPr/>
          <p:nvPr/>
        </p:nvGrpSpPr>
        <p:grpSpPr>
          <a:xfrm>
            <a:off x="1678632" y="3198422"/>
            <a:ext cx="3264423" cy="1149349"/>
            <a:chOff x="2514599" y="3003550"/>
            <a:chExt cx="3264423" cy="1149349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1806A30-99BB-E444-AE8F-821E1B7F7F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514599" y="3003550"/>
              <a:ext cx="3264423" cy="1149349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844E386-EC85-F24B-BF66-8B9C541EB47A}"/>
                </a:ext>
              </a:extLst>
            </p:cNvPr>
            <p:cNvSpPr/>
            <p:nvPr/>
          </p:nvSpPr>
          <p:spPr>
            <a:xfrm>
              <a:off x="5466080" y="3764280"/>
              <a:ext cx="101600" cy="19304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18E1CB9-E98E-4D45-84F4-3A9A1E34E4B5}"/>
              </a:ext>
            </a:extLst>
          </p:cNvPr>
          <p:cNvGrpSpPr/>
          <p:nvPr/>
        </p:nvGrpSpPr>
        <p:grpSpPr>
          <a:xfrm>
            <a:off x="5794441" y="3147442"/>
            <a:ext cx="4200189" cy="1200329"/>
            <a:chOff x="5389707" y="3147442"/>
            <a:chExt cx="4200189" cy="1200329"/>
          </a:xfrm>
        </p:grpSpPr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30B7977F-E199-544F-A79C-0F679123C1A4}"/>
                </a:ext>
              </a:extLst>
            </p:cNvPr>
            <p:cNvSpPr/>
            <p:nvPr/>
          </p:nvSpPr>
          <p:spPr>
            <a:xfrm>
              <a:off x="5389707" y="3147442"/>
              <a:ext cx="4200189" cy="1200329"/>
            </a:xfrm>
            <a:prstGeom prst="roundRect">
              <a:avLst/>
            </a:prstGeom>
            <a:solidFill>
              <a:schemeClr val="bg2">
                <a:alpha val="94902"/>
              </a:schemeClr>
            </a:solidFill>
            <a:ln w="381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5B82B50-214D-0A45-B79C-D526D22A4543}"/>
                </a:ext>
              </a:extLst>
            </p:cNvPr>
            <p:cNvSpPr txBox="1"/>
            <p:nvPr/>
          </p:nvSpPr>
          <p:spPr>
            <a:xfrm>
              <a:off x="5389707" y="3147442"/>
              <a:ext cx="4200189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</a:t>
              </a:r>
              <a:r>
                <a:rPr lang="en-US" sz="2400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should be written in</a:t>
              </a:r>
            </a:p>
            <a:p>
              <a:pPr algn="ctr"/>
              <a:r>
                <a:rPr lang="en-US" sz="2400" b="1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homogeneous coordinates</a:t>
              </a:r>
              <a:r>
                <a:rPr lang="en-US" sz="2400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,</a:t>
              </a:r>
            </a:p>
            <a:p>
              <a:pPr algn="ctr"/>
              <a:r>
                <a:rPr lang="en-US" sz="2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</a:t>
              </a:r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= [</a:t>
              </a:r>
              <a:r>
                <a:rPr lang="en-US" sz="2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</a:t>
              </a:r>
              <a:r>
                <a:rPr lang="en-US" sz="24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</a:t>
              </a:r>
              <a:r>
                <a:rPr lang="en-US" sz="2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</a:t>
              </a:r>
              <a:r>
                <a:rPr lang="en-US" sz="24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</a:t>
              </a:r>
              <a:r>
                <a:rPr lang="en-US" sz="2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</a:t>
              </a:r>
              <a:r>
                <a:rPr lang="en-US" sz="24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1]</a:t>
              </a:r>
              <a:r>
                <a:rPr lang="en-US" sz="2400" baseline="30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</a:t>
              </a:r>
              <a:r>
                <a:rPr lang="en-US" sz="2400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8BAC0BCA-E1FE-4946-B318-A1E6AF0C7DA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68378" y="5390802"/>
            <a:ext cx="2472752" cy="68687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169CD01-CF0E-EB47-BA8B-A7A66F5C2108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85652" y="5108501"/>
            <a:ext cx="3288922" cy="1309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7784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A959AB7-6B79-F046-849C-659BA6263097}"/>
                  </a:ext>
                </a:extLst>
              </p:cNvPr>
              <p:cNvSpPr txBox="1"/>
              <p:nvPr/>
            </p:nvSpPr>
            <p:spPr>
              <a:xfrm>
                <a:off x="567558" y="536027"/>
                <a:ext cx="11240129" cy="52629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u="sng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Important concepts, symbols, and equations</a:t>
                </a:r>
                <a:r>
                  <a:rPr lang="en-US" sz="2400" b="1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(cont.)</a:t>
                </a:r>
                <a:endParaRPr lang="en-US" sz="2400" u="sng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Space-frame transformation:</a:t>
                </a:r>
              </a:p>
              <a:p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sz="2400" i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en-US" sz="2400" i="1" baseline="-25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sb</a:t>
                </a:r>
                <a:r>
                  <a:rPr lang="en-US" sz="2400" i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’’  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 </a:t>
                </a:r>
                <a:r>
                  <a:rPr lang="en-US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 </a:t>
                </a:r>
                <a:r>
                  <a:rPr lang="en-US" sz="2400" i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en-US" sz="2400" i="1" baseline="-25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sb</a:t>
                </a:r>
                <a:r>
                  <a:rPr lang="en-US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             Trans(</a:t>
                </a:r>
                <a:r>
                  <a:rPr lang="en-US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                          Rot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𝜔</m:t>
                        </m:r>
                      </m:e>
                    </m:acc>
                  </m:oMath>
                </a14:m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,𝜃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                        </a:t>
                </a:r>
                <a:r>
                  <a:rPr lang="en-US" sz="2400" i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en-US" sz="2400" i="1" baseline="-25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sb</a:t>
                </a:r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Body-frame transformation:</a:t>
                </a:r>
              </a:p>
              <a:p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sz="2400" i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en-US" sz="2400" i="1" baseline="-25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sb</a:t>
                </a:r>
                <a:r>
                  <a:rPr lang="en-US" sz="2400" i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’’  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 </a:t>
                </a:r>
                <a:r>
                  <a:rPr lang="en-US" sz="2400" i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en-US" sz="2400" i="1" baseline="-25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sb</a:t>
                </a:r>
                <a:r>
                  <a:rPr lang="en-US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 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             </a:t>
                </a:r>
                <a:r>
                  <a:rPr lang="en-US" sz="2400" i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en-US" sz="2400" i="1" baseline="-25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sb</a:t>
                </a:r>
                <a:r>
                  <a:rPr lang="en-US" sz="2400" i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                         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Trans(</a:t>
                </a:r>
                <a:r>
                  <a:rPr lang="en-US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                          Rot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𝜔</m:t>
                        </m:r>
                      </m:e>
                    </m:acc>
                  </m:oMath>
                </a14:m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,𝜃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A959AB7-6B79-F046-849C-659BA62630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558" y="536027"/>
                <a:ext cx="11240129" cy="5262979"/>
              </a:xfrm>
              <a:prstGeom prst="rect">
                <a:avLst/>
              </a:prstGeom>
              <a:blipFill>
                <a:blip r:embed="rId2"/>
                <a:stretch>
                  <a:fillRect l="-903" t="-7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3B051D4-6A89-4145-8569-66441704A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FD2375F-95D8-B64C-9175-9AC99A981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086D31B-950B-3147-8B50-EB07A4BFCCCA}"/>
                  </a:ext>
                </a:extLst>
              </p:cNvPr>
              <p:cNvSpPr txBox="1"/>
              <p:nvPr/>
            </p:nvSpPr>
            <p:spPr>
              <a:xfrm>
                <a:off x="5441430" y="2659684"/>
                <a:ext cx="2906565" cy="13234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1.  rotate 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{b}</a:t>
                </a: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by 𝜃 about</a:t>
                </a:r>
              </a:p>
              <a:p>
                <a:r>
                  <a:rPr lang="en-US" sz="2000" dirty="0">
                    <a:ea typeface="Cambria Math" panose="02040503050406030204" pitchFamily="18" charset="0"/>
                    <a:cs typeface="Arial" panose="020B0604020202020204" pitchFamily="34" charset="0"/>
                  </a:rPr>
                  <a:t>      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𝜔</m:t>
                        </m:r>
                      </m:e>
                    </m:acc>
                  </m:oMath>
                </a14:m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in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{s}</a:t>
                </a: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to get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{b’}</a:t>
                </a:r>
              </a:p>
              <a:p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</a:t>
                </a: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(moves 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{b} </a:t>
                </a: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origin)</a:t>
                </a:r>
              </a:p>
              <a:p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086D31B-950B-3147-8B50-EB07A4BFCC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1430" y="2659684"/>
                <a:ext cx="2906565" cy="1323439"/>
              </a:xfrm>
              <a:prstGeom prst="rect">
                <a:avLst/>
              </a:prstGeom>
              <a:blipFill>
                <a:blip r:embed="rId3"/>
                <a:stretch>
                  <a:fillRect l="-1739" t="-1887" r="-13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929DF86B-ABA6-A744-957C-3B6855098315}"/>
              </a:ext>
            </a:extLst>
          </p:cNvPr>
          <p:cNvSpPr txBox="1"/>
          <p:nvPr/>
        </p:nvSpPr>
        <p:spPr>
          <a:xfrm>
            <a:off x="2520846" y="2659683"/>
            <a:ext cx="260680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2.  translate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{b’}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by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     in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{s}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to get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{b’’}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18C9CE3-A596-614F-9F2C-604E1664C023}"/>
              </a:ext>
            </a:extLst>
          </p:cNvPr>
          <p:cNvSpPr txBox="1"/>
          <p:nvPr/>
        </p:nvSpPr>
        <p:spPr>
          <a:xfrm>
            <a:off x="4651948" y="5062015"/>
            <a:ext cx="250741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1.  translate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{b}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by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     in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{b}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to get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{b’}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315646B-9A14-FF46-A1D1-226F338D145C}"/>
                  </a:ext>
                </a:extLst>
              </p:cNvPr>
              <p:cNvSpPr txBox="1"/>
              <p:nvPr/>
            </p:nvSpPr>
            <p:spPr>
              <a:xfrm>
                <a:off x="7450389" y="5032911"/>
                <a:ext cx="2991525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2.  rotate 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{b’}</a:t>
                </a: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by 𝜃 about</a:t>
                </a:r>
              </a:p>
              <a:p>
                <a:r>
                  <a:rPr lang="en-US" sz="2000" dirty="0">
                    <a:ea typeface="Cambria Math" panose="02040503050406030204" pitchFamily="18" charset="0"/>
                    <a:cs typeface="Arial" panose="020B0604020202020204" pitchFamily="34" charset="0"/>
                  </a:rPr>
                  <a:t>      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𝜔</m:t>
                        </m:r>
                      </m:e>
                    </m:acc>
                  </m:oMath>
                </a14:m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in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{b’}</a:t>
                </a: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to get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{b’’}</a:t>
                </a:r>
              </a:p>
              <a:p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</a:t>
                </a: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315646B-9A14-FF46-A1D1-226F338D14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0389" y="5032911"/>
                <a:ext cx="2991525" cy="1015663"/>
              </a:xfrm>
              <a:prstGeom prst="rect">
                <a:avLst/>
              </a:prstGeom>
              <a:blipFill>
                <a:blip r:embed="rId4"/>
                <a:stretch>
                  <a:fillRect l="-2119" t="-3750" r="-12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485993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A959AB7-6B79-F046-849C-659BA6263097}"/>
                  </a:ext>
                </a:extLst>
              </p:cNvPr>
              <p:cNvSpPr txBox="1"/>
              <p:nvPr/>
            </p:nvSpPr>
            <p:spPr>
              <a:xfrm>
                <a:off x="567558" y="536027"/>
                <a:ext cx="11240129" cy="23525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u="sng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Important concepts, symbols, and equations</a:t>
                </a:r>
                <a:r>
                  <a:rPr lang="en-US" sz="2400" b="1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(cont.)</a:t>
                </a:r>
                <a:endParaRPr lang="en-US" sz="2400" u="sng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Any rigid-body velocity can represented as a </a:t>
                </a:r>
                <a:r>
                  <a:rPr lang="en-US" sz="2400" b="1" dirty="0">
                    <a:solidFill>
                      <a:schemeClr val="accent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screw axis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(a direction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m:rPr>
                            <m:nor/>
                          </m:rPr>
                          <a:rPr lang="en-US" sz="2400" b="0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s</m:t>
                        </m:r>
                      </m:e>
                    </m:acc>
                    <m:r>
                      <m:rPr>
                        <m:nor/>
                      </m:rPr>
                      <a:rPr lang="en-US" sz="24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∈ </a:t>
                </a:r>
                <a:r>
                  <a:rPr lang="en-US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</a:t>
                </a:r>
                <a:r>
                  <a:rPr lang="en-US" sz="2400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, a point </a:t>
                </a:r>
                <a:r>
                  <a:rPr lang="en-US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∈ ℝ</a:t>
                </a:r>
                <a:r>
                  <a:rPr lang="en-US" sz="2400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on the screw, and the </a:t>
                </a:r>
                <a:r>
                  <a:rPr lang="en-US" sz="2400" b="1" dirty="0">
                    <a:solidFill>
                      <a:schemeClr val="accent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pitch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(linear speed/angular speed) of the screw </a:t>
                </a:r>
                <a:r>
                  <a:rPr lang="en-US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), plus the speed along the screw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sz="24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𝜃</m:t>
                        </m:r>
                      </m:e>
                    </m:acc>
                  </m:oMath>
                </a14:m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.  </a:t>
                </a:r>
              </a:p>
              <a:p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A959AB7-6B79-F046-849C-659BA62630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558" y="536027"/>
                <a:ext cx="11240129" cy="2352503"/>
              </a:xfrm>
              <a:prstGeom prst="rect">
                <a:avLst/>
              </a:prstGeom>
              <a:blipFill>
                <a:blip r:embed="rId2"/>
                <a:stretch>
                  <a:fillRect l="-903" t="-1613" r="-13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3B051D4-6A89-4145-8569-66441704A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FD2375F-95D8-B64C-9175-9AC99A981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5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A376F45-3851-D148-9567-4B58438861D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87331" y="4491731"/>
            <a:ext cx="1162394" cy="193899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1456639-1344-4143-98F7-DAA81AB7E27E}"/>
              </a:ext>
            </a:extLst>
          </p:cNvPr>
          <p:cNvSpPr txBox="1"/>
          <p:nvPr/>
        </p:nvSpPr>
        <p:spPr>
          <a:xfrm>
            <a:off x="5513678" y="3321987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2EBA86FB-1BEA-D040-992E-AFF3503E91D9}"/>
                  </a:ext>
                </a:extLst>
              </p:cNvPr>
              <p:cNvSpPr/>
              <p:nvPr/>
            </p:nvSpPr>
            <p:spPr>
              <a:xfrm>
                <a:off x="6238161" y="2372153"/>
                <a:ext cx="45397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accPr>
                        <m:e>
                          <m:r>
                            <m:rPr>
                              <m:nor/>
                            </m:rPr>
                            <a:rPr lang="en-US" sz="240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s</m:t>
                          </m:r>
                        </m:e>
                      </m:acc>
                      <m:r>
                        <m:rPr>
                          <m:nor/>
                        </m:rPr>
                        <a:rPr lang="en-US" sz="240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2EBA86FB-1BEA-D040-992E-AFF3503E91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8161" y="2372153"/>
                <a:ext cx="453970" cy="461665"/>
              </a:xfrm>
              <a:prstGeom prst="rect">
                <a:avLst/>
              </a:prstGeom>
              <a:blipFill>
                <a:blip r:embed="rId4"/>
                <a:stretch>
                  <a:fillRect r="-2703" b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0E2CF25-21B9-BF41-A228-CE3C06292335}"/>
                  </a:ext>
                </a:extLst>
              </p:cNvPr>
              <p:cNvSpPr txBox="1"/>
              <p:nvPr/>
            </p:nvSpPr>
            <p:spPr>
              <a:xfrm>
                <a:off x="6600915" y="3774322"/>
                <a:ext cx="4901726" cy="8481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If </a:t>
                </a:r>
                <a:r>
                  <a:rPr lang="en-US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is infinite,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𝜃</m:t>
                        </m:r>
                      </m:e>
                    </m:acc>
                  </m:oMath>
                </a14:m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is the linear speed.</a:t>
                </a:r>
              </a:p>
              <a:p>
                <a:pPr algn="l"/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Otherwise, it is the angular speed.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0E2CF25-21B9-BF41-A228-CE3C062923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0915" y="3774322"/>
                <a:ext cx="4901726" cy="848117"/>
              </a:xfrm>
              <a:prstGeom prst="rect">
                <a:avLst/>
              </a:prstGeom>
              <a:blipFill>
                <a:blip r:embed="rId5"/>
                <a:stretch>
                  <a:fillRect l="-1809" t="-1471" r="-775" b="-132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984B6BA-11CA-094B-AD98-FDBE55F7B61C}"/>
              </a:ext>
            </a:extLst>
          </p:cNvPr>
          <p:cNvCxnSpPr>
            <a:cxnSpLocks/>
          </p:cNvCxnSpPr>
          <p:nvPr/>
        </p:nvCxnSpPr>
        <p:spPr>
          <a:xfrm flipV="1">
            <a:off x="5682955" y="2368446"/>
            <a:ext cx="612914" cy="197765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C79601E-6046-4741-B088-939C97486298}"/>
              </a:ext>
            </a:extLst>
          </p:cNvPr>
          <p:cNvGrpSpPr/>
          <p:nvPr/>
        </p:nvGrpSpPr>
        <p:grpSpPr>
          <a:xfrm flipV="1">
            <a:off x="5358697" y="4260899"/>
            <a:ext cx="712923" cy="170407"/>
            <a:chOff x="3479369" y="2952427"/>
            <a:chExt cx="712923" cy="211858"/>
          </a:xfrm>
          <a:noFill/>
          <a:scene3d>
            <a:camera prst="orthographicFront">
              <a:rot lat="0" lon="0" rev="20700000"/>
            </a:camera>
            <a:lightRig rig="threePt" dir="t"/>
          </a:scene3d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9B655A65-D29C-6B45-B116-5B744677C36A}"/>
                </a:ext>
              </a:extLst>
            </p:cNvPr>
            <p:cNvSpPr/>
            <p:nvPr/>
          </p:nvSpPr>
          <p:spPr>
            <a:xfrm>
              <a:off x="3479369" y="2952427"/>
              <a:ext cx="712923" cy="209227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87EA0045-74F7-F645-82CF-A909A0E7A258}"/>
                </a:ext>
              </a:extLst>
            </p:cNvPr>
            <p:cNvCxnSpPr>
              <a:cxnSpLocks/>
            </p:cNvCxnSpPr>
            <p:nvPr/>
          </p:nvCxnSpPr>
          <p:spPr>
            <a:xfrm>
              <a:off x="3788793" y="3159023"/>
              <a:ext cx="94074" cy="5262"/>
            </a:xfrm>
            <a:prstGeom prst="straightConnector1">
              <a:avLst/>
            </a:prstGeom>
            <a:grpFill/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C315F5B4-38AD-6745-AE15-42CFC0C06BF4}"/>
                  </a:ext>
                </a:extLst>
              </p:cNvPr>
              <p:cNvSpPr/>
              <p:nvPr/>
            </p:nvSpPr>
            <p:spPr>
              <a:xfrm>
                <a:off x="4900347" y="3969471"/>
                <a:ext cx="435760" cy="4787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𝜃</m:t>
                          </m:r>
                        </m:e>
                      </m:ac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C315F5B4-38AD-6745-AE15-42CFC0C06B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0347" y="3969471"/>
                <a:ext cx="435760" cy="47878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Oval 19">
            <a:extLst>
              <a:ext uri="{FF2B5EF4-FFF2-40B4-BE49-F238E27FC236}">
                <a16:creationId xmlns:a16="http://schemas.microsoft.com/office/drawing/2014/main" id="{4E01D5DB-A557-6F45-90AD-B0D5DEAF13F5}"/>
              </a:ext>
            </a:extLst>
          </p:cNvPr>
          <p:cNvSpPr/>
          <p:nvPr/>
        </p:nvSpPr>
        <p:spPr>
          <a:xfrm>
            <a:off x="5852232" y="3528952"/>
            <a:ext cx="124118" cy="124118"/>
          </a:xfrm>
          <a:prstGeom prst="ellipse">
            <a:avLst/>
          </a:prstGeom>
          <a:solidFill>
            <a:schemeClr val="tx1">
              <a:alpha val="94902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2273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959AB7-6B79-F046-849C-659BA6263097}"/>
              </a:ext>
            </a:extLst>
          </p:cNvPr>
          <p:cNvSpPr txBox="1"/>
          <p:nvPr/>
        </p:nvSpPr>
        <p:spPr>
          <a:xfrm>
            <a:off x="567558" y="536027"/>
            <a:ext cx="1124012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Important concepts, symbols, and equations</a:t>
            </a:r>
            <a:r>
              <a:rPr lang="en-US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(cont.)</a:t>
            </a:r>
            <a:endParaRPr lang="en-US" sz="2400" u="sng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twist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pple Chancery" panose="03020702040506060504" pitchFamily="66" charset="-79"/>
                <a:cs typeface="Apple Chancery" panose="03020702040506060504" pitchFamily="66" charset="-79"/>
              </a:rPr>
              <a:t>V</a:t>
            </a:r>
            <a:r>
              <a:rPr lang="en-US" sz="24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(𝜔</a:t>
            </a:r>
            <a:r>
              <a:rPr lang="en-US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sz="24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∈ ℝ</a:t>
            </a:r>
            <a:r>
              <a:rPr lang="en-US" sz="2400" baseline="3000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is the angular velocity expressed in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{a}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and the linear velocity of the origin of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{a}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expressed in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{a}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3B051D4-6A89-4145-8569-66441704A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FD2375F-95D8-B64C-9175-9AC99A981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6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A376F45-3851-D148-9567-4B58438861D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87331" y="4491731"/>
            <a:ext cx="1162394" cy="193899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1456639-1344-4143-98F7-DAA81AB7E27E}"/>
              </a:ext>
            </a:extLst>
          </p:cNvPr>
          <p:cNvSpPr txBox="1"/>
          <p:nvPr/>
        </p:nvSpPr>
        <p:spPr>
          <a:xfrm>
            <a:off x="5513678" y="3321987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2EBA86FB-1BEA-D040-992E-AFF3503E91D9}"/>
                  </a:ext>
                </a:extLst>
              </p:cNvPr>
              <p:cNvSpPr/>
              <p:nvPr/>
            </p:nvSpPr>
            <p:spPr>
              <a:xfrm>
                <a:off x="6238161" y="2372153"/>
                <a:ext cx="45397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accPr>
                        <m:e>
                          <m:r>
                            <m:rPr>
                              <m:nor/>
                            </m:rPr>
                            <a:rPr lang="en-US" sz="240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s</m:t>
                          </m:r>
                        </m:e>
                      </m:acc>
                      <m:r>
                        <m:rPr>
                          <m:nor/>
                        </m:rPr>
                        <a:rPr lang="en-US" sz="240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2EBA86FB-1BEA-D040-992E-AFF3503E91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8161" y="2372153"/>
                <a:ext cx="453970" cy="461665"/>
              </a:xfrm>
              <a:prstGeom prst="rect">
                <a:avLst/>
              </a:prstGeom>
              <a:blipFill>
                <a:blip r:embed="rId3"/>
                <a:stretch>
                  <a:fillRect r="-2703" b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984B6BA-11CA-094B-AD98-FDBE55F7B61C}"/>
              </a:ext>
            </a:extLst>
          </p:cNvPr>
          <p:cNvCxnSpPr>
            <a:cxnSpLocks/>
          </p:cNvCxnSpPr>
          <p:nvPr/>
        </p:nvCxnSpPr>
        <p:spPr>
          <a:xfrm flipV="1">
            <a:off x="5682955" y="2368446"/>
            <a:ext cx="612914" cy="197765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C79601E-6046-4741-B088-939C97486298}"/>
              </a:ext>
            </a:extLst>
          </p:cNvPr>
          <p:cNvGrpSpPr/>
          <p:nvPr/>
        </p:nvGrpSpPr>
        <p:grpSpPr>
          <a:xfrm flipV="1">
            <a:off x="5358697" y="4260899"/>
            <a:ext cx="712923" cy="170407"/>
            <a:chOff x="3479369" y="2952427"/>
            <a:chExt cx="712923" cy="211858"/>
          </a:xfrm>
          <a:noFill/>
          <a:scene3d>
            <a:camera prst="orthographicFront">
              <a:rot lat="0" lon="0" rev="20700000"/>
            </a:camera>
            <a:lightRig rig="threePt" dir="t"/>
          </a:scene3d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9B655A65-D29C-6B45-B116-5B744677C36A}"/>
                </a:ext>
              </a:extLst>
            </p:cNvPr>
            <p:cNvSpPr/>
            <p:nvPr/>
          </p:nvSpPr>
          <p:spPr>
            <a:xfrm>
              <a:off x="3479369" y="2952427"/>
              <a:ext cx="712923" cy="209227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87EA0045-74F7-F645-82CF-A909A0E7A258}"/>
                </a:ext>
              </a:extLst>
            </p:cNvPr>
            <p:cNvCxnSpPr>
              <a:cxnSpLocks/>
            </p:cNvCxnSpPr>
            <p:nvPr/>
          </p:nvCxnSpPr>
          <p:spPr>
            <a:xfrm>
              <a:off x="3788793" y="3159023"/>
              <a:ext cx="94074" cy="5262"/>
            </a:xfrm>
            <a:prstGeom prst="straightConnector1">
              <a:avLst/>
            </a:prstGeom>
            <a:grpFill/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C315F5B4-38AD-6745-AE15-42CFC0C06BF4}"/>
                  </a:ext>
                </a:extLst>
              </p:cNvPr>
              <p:cNvSpPr/>
              <p:nvPr/>
            </p:nvSpPr>
            <p:spPr>
              <a:xfrm>
                <a:off x="4900347" y="3969471"/>
                <a:ext cx="435760" cy="4787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𝜃</m:t>
                          </m:r>
                        </m:e>
                      </m:ac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C315F5B4-38AD-6745-AE15-42CFC0C06B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0347" y="3969471"/>
                <a:ext cx="435760" cy="47878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Oval 19">
            <a:extLst>
              <a:ext uri="{FF2B5EF4-FFF2-40B4-BE49-F238E27FC236}">
                <a16:creationId xmlns:a16="http://schemas.microsoft.com/office/drawing/2014/main" id="{4E01D5DB-A557-6F45-90AD-B0D5DEAF13F5}"/>
              </a:ext>
            </a:extLst>
          </p:cNvPr>
          <p:cNvSpPr/>
          <p:nvPr/>
        </p:nvSpPr>
        <p:spPr>
          <a:xfrm>
            <a:off x="5852232" y="3528952"/>
            <a:ext cx="124118" cy="124118"/>
          </a:xfrm>
          <a:prstGeom prst="ellipse">
            <a:avLst/>
          </a:prstGeom>
          <a:solidFill>
            <a:schemeClr val="tx1">
              <a:alpha val="94902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905036E-D9F7-2D40-8DAF-5A725A67ED97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76049" y="3429000"/>
            <a:ext cx="1742914" cy="193899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2EA0F1E-12FD-CF47-8C89-92B074591EDF}"/>
              </a:ext>
            </a:extLst>
          </p:cNvPr>
          <p:cNvSpPr txBox="1"/>
          <p:nvPr/>
        </p:nvSpPr>
        <p:spPr>
          <a:xfrm>
            <a:off x="1730256" y="5484229"/>
            <a:ext cx="23230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spatial twist </a:t>
            </a:r>
            <a:r>
              <a:rPr lang="en-US" sz="2400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V</a:t>
            </a:r>
            <a:r>
              <a:rPr lang="en-US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F34A4AC-10C6-8C48-9662-CDD9D6EB16CA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59861" y="3109433"/>
            <a:ext cx="1625775" cy="1834208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EDDDCA0-9516-6D4B-AD2F-5B93DFB78826}"/>
              </a:ext>
            </a:extLst>
          </p:cNvPr>
          <p:cNvSpPr txBox="1"/>
          <p:nvPr/>
        </p:nvSpPr>
        <p:spPr>
          <a:xfrm>
            <a:off x="9338760" y="4554184"/>
            <a:ext cx="21050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body twist </a:t>
            </a:r>
            <a:r>
              <a:rPr lang="en-US" sz="2400" dirty="0" err="1">
                <a:latin typeface="Apple Chancery" panose="03020702040506060504" pitchFamily="66" charset="-79"/>
                <a:cs typeface="Apple Chancery" panose="03020702040506060504" pitchFamily="66" charset="-79"/>
              </a:rPr>
              <a:t>V</a:t>
            </a:r>
            <a:r>
              <a:rPr lang="en-US" sz="24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41270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A014D66E-0FC9-0647-926F-0F8351713746}"/>
              </a:ext>
            </a:extLst>
          </p:cNvPr>
          <p:cNvSpPr/>
          <p:nvPr/>
        </p:nvSpPr>
        <p:spPr>
          <a:xfrm>
            <a:off x="889461" y="3846456"/>
            <a:ext cx="9268691" cy="186189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959AB7-6B79-F046-849C-659BA6263097}"/>
              </a:ext>
            </a:extLst>
          </p:cNvPr>
          <p:cNvSpPr txBox="1"/>
          <p:nvPr/>
        </p:nvSpPr>
        <p:spPr>
          <a:xfrm>
            <a:off x="567558" y="536027"/>
            <a:ext cx="1124012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Important concepts, symbols, and equations</a:t>
            </a:r>
            <a:r>
              <a:rPr lang="en-US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(cont.)</a:t>
            </a:r>
            <a:endParaRPr lang="en-US" sz="2400" u="sng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To transform a twist from one frame to another,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		</a:t>
            </a:r>
            <a:r>
              <a:rPr lang="en-US" sz="2400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 </a:t>
            </a:r>
            <a:r>
              <a:rPr lang="en-US" sz="2400" dirty="0" err="1">
                <a:latin typeface="Apple Chancery" panose="03020702040506060504" pitchFamily="66" charset="-79"/>
                <a:cs typeface="Apple Chancery" panose="03020702040506060504" pitchFamily="66" charset="-79"/>
              </a:rPr>
              <a:t>V</a:t>
            </a:r>
            <a:r>
              <a:rPr lang="en-US" sz="24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400" dirty="0" err="1">
                <a:latin typeface="Apple Chancery" panose="03020702040506060504" pitchFamily="66" charset="-79"/>
                <a:cs typeface="Apple Chancery" panose="03020702040506060504" pitchFamily="66" charset="-79"/>
              </a:rPr>
              <a:t>V</a:t>
            </a:r>
            <a:r>
              <a:rPr lang="en-US" sz="24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     </a:t>
            </a:r>
            <a:r>
              <a:rPr lang="en-US" sz="2400" dirty="0" err="1">
                <a:latin typeface="Apple Chancery" panose="03020702040506060504" pitchFamily="66" charset="-79"/>
                <a:cs typeface="Apple Chancery" panose="03020702040506060504" pitchFamily="66" charset="-79"/>
              </a:rPr>
              <a:t>V</a:t>
            </a:r>
            <a:r>
              <a:rPr lang="en-US" sz="24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[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</a:t>
            </a:r>
            <a:r>
              <a:rPr lang="en-US" sz="24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Tab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r>
              <a:rPr 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Apple Chancery" panose="03020702040506060504" pitchFamily="66" charset="-79"/>
                <a:cs typeface="Apple Chancery" panose="03020702040506060504" pitchFamily="66" charset="-79"/>
              </a:rPr>
              <a:t>V</a:t>
            </a:r>
            <a:r>
              <a:rPr lang="en-US" sz="24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, where the </a:t>
            </a:r>
            <a:r>
              <a:rPr lang="en-US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adjoint representation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of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(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is </a:t>
            </a:r>
            <a:endParaRPr lang="en-US" sz="2400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3B051D4-6A89-4145-8569-66441704A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FD2375F-95D8-B64C-9175-9AC99A981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7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F386BD3-AE41-1C4C-B1D8-F5666EF71C2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64147" y="4620829"/>
            <a:ext cx="3918297" cy="9470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988E30D-010D-A842-85AA-303302911E78}"/>
              </a:ext>
            </a:extLst>
          </p:cNvPr>
          <p:cNvSpPr txBox="1"/>
          <p:nvPr/>
        </p:nvSpPr>
        <p:spPr>
          <a:xfrm>
            <a:off x="3100647" y="2770823"/>
            <a:ext cx="545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4×4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DEEDFE7-B76C-634E-8840-CA41AC0FD149}"/>
              </a:ext>
            </a:extLst>
          </p:cNvPr>
          <p:cNvSpPr txBox="1"/>
          <p:nvPr/>
        </p:nvSpPr>
        <p:spPr>
          <a:xfrm>
            <a:off x="3645989" y="2770823"/>
            <a:ext cx="545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6×1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AEECE34-E182-CE46-B706-FE6C0225C23A}"/>
              </a:ext>
            </a:extLst>
          </p:cNvPr>
          <p:cNvCxnSpPr/>
          <p:nvPr/>
        </p:nvCxnSpPr>
        <p:spPr>
          <a:xfrm>
            <a:off x="2385753" y="2011611"/>
            <a:ext cx="1978429" cy="1213658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455E514-C5B3-1F46-BFEC-A35DDED1E315}"/>
              </a:ext>
            </a:extLst>
          </p:cNvPr>
          <p:cNvCxnSpPr>
            <a:cxnSpLocks/>
          </p:cNvCxnSpPr>
          <p:nvPr/>
        </p:nvCxnSpPr>
        <p:spPr>
          <a:xfrm flipV="1">
            <a:off x="2385753" y="2011611"/>
            <a:ext cx="2069869" cy="1213658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75669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A959AB7-6B79-F046-849C-659BA6263097}"/>
                  </a:ext>
                </a:extLst>
              </p:cNvPr>
              <p:cNvSpPr txBox="1"/>
              <p:nvPr/>
            </p:nvSpPr>
            <p:spPr>
              <a:xfrm>
                <a:off x="567558" y="536027"/>
                <a:ext cx="11240129" cy="45701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u="sng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Important concepts, symbols, and equations</a:t>
                </a:r>
                <a:r>
                  <a:rPr lang="en-US" sz="2400" b="1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(cont.)</a:t>
                </a:r>
                <a:endParaRPr lang="en-US" sz="2400" u="sng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sz="24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Matrix representation of twists:</a:t>
                </a:r>
              </a:p>
              <a:p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where </a:t>
                </a:r>
                <a:r>
                  <a:rPr lang="en-US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se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(3)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is the Lie algebra of </a:t>
                </a:r>
                <a:r>
                  <a:rPr lang="en-US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SE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(3)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(the set of all possible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𝑇</m:t>
                        </m:r>
                      </m:e>
                    </m:acc>
                  </m:oMath>
                </a14:m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when </a:t>
                </a:r>
                <a:r>
                  <a:rPr lang="en-US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</a:t>
                </a:r>
                <a:r>
                  <a:rPr lang="en-US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).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A959AB7-6B79-F046-849C-659BA62630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558" y="536027"/>
                <a:ext cx="11240129" cy="4570162"/>
              </a:xfrm>
              <a:prstGeom prst="rect">
                <a:avLst/>
              </a:prstGeom>
              <a:blipFill>
                <a:blip r:embed="rId2"/>
                <a:stretch>
                  <a:fillRect l="-903" t="-831" b="-1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3B051D4-6A89-4145-8569-66441704A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FD2375F-95D8-B64C-9175-9AC99A981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8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570C96-038E-6040-80D8-4920EF5936F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19400" y="1994016"/>
            <a:ext cx="5414423" cy="10388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8444087-0650-E049-8D7C-3E1D934BC45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87650" y="3164147"/>
            <a:ext cx="5466888" cy="1028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374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959AB7-6B79-F046-849C-659BA6263097}"/>
              </a:ext>
            </a:extLst>
          </p:cNvPr>
          <p:cNvSpPr txBox="1"/>
          <p:nvPr/>
        </p:nvSpPr>
        <p:spPr>
          <a:xfrm>
            <a:off x="567558" y="536027"/>
            <a:ext cx="11240129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Important concepts, symbols, and equations</a:t>
            </a:r>
            <a:r>
              <a:rPr lang="en-US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(cont.)</a:t>
            </a:r>
            <a:endParaRPr lang="en-US" sz="2400" u="sng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Screws and twists: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•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•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•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3B051D4-6A89-4145-8569-66441704A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FD2375F-95D8-B64C-9175-9AC99A981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9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71C439-3727-2E47-BCCE-927E6EE5491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2377" y="3642512"/>
            <a:ext cx="4987537" cy="14933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FA1C54A-E537-AB4E-8C96-13007061EBA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2377" y="2048685"/>
            <a:ext cx="5094901" cy="118100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5C2DC64-4A3B-1D44-8F39-2C79A0ADED2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2377" y="5691363"/>
            <a:ext cx="1015076" cy="380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186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FFFFFF">
            <a:alpha val="94902"/>
          </a:srgbClr>
        </a:solidFill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 algn="l">
          <a:defRPr sz="2400" dirty="0" smtClean="0"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1901</TotalTime>
  <Words>851</Words>
  <Application>Microsoft Macintosh PowerPoint</Application>
  <PresentationFormat>Widescreen</PresentationFormat>
  <Paragraphs>175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Apple Chancery</vt:lpstr>
      <vt:lpstr>Arial</vt:lpstr>
      <vt:lpstr>Calibri</vt:lpstr>
      <vt:lpstr>Calibri Light</vt:lpstr>
      <vt:lpstr>Cambria Math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Kevin M Lynch</dc:creator>
  <cp:lastModifiedBy>Kevin M Lynch</cp:lastModifiedBy>
  <cp:revision>230</cp:revision>
  <cp:lastPrinted>2020-09-17T14:07:13Z</cp:lastPrinted>
  <dcterms:created xsi:type="dcterms:W3CDTF">2020-09-16T15:38:21Z</dcterms:created>
  <dcterms:modified xsi:type="dcterms:W3CDTF">2020-11-24T04:37:24Z</dcterms:modified>
</cp:coreProperties>
</file>